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3" r:id="rId2"/>
  </p:sldMasterIdLst>
  <p:sldIdLst>
    <p:sldId id="256" r:id="rId3"/>
    <p:sldId id="257" r:id="rId4"/>
    <p:sldId id="258" r:id="rId5"/>
    <p:sldId id="276" r:id="rId6"/>
    <p:sldId id="262" r:id="rId7"/>
    <p:sldId id="263" r:id="rId8"/>
    <p:sldId id="277" r:id="rId9"/>
    <p:sldId id="264" r:id="rId10"/>
    <p:sldId id="278" r:id="rId11"/>
    <p:sldId id="265" r:id="rId12"/>
    <p:sldId id="266" r:id="rId13"/>
    <p:sldId id="267" r:id="rId14"/>
    <p:sldId id="279" r:id="rId15"/>
    <p:sldId id="281" r:id="rId16"/>
    <p:sldId id="269" r:id="rId17"/>
    <p:sldId id="268" r:id="rId18"/>
    <p:sldId id="270" r:id="rId19"/>
    <p:sldId id="271" r:id="rId20"/>
    <p:sldId id="280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0" y="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D81A-3D73-274D-864F-15F38B6002D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70FA-212C-9C4C-A3B5-B8BC0433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2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3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168E-51D6-B442-B454-9110B2BC616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C592-CD11-4441-8E58-D5877BFD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ave+ANR_4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8" y="5788322"/>
            <a:ext cx="8581475" cy="9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C843E-C13A-5744-B272-0F6E46035465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E48070-5850-0046-B6B0-CC18AED0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Treasurer’s </a:t>
            </a:r>
            <a:r>
              <a:rPr lang="en-US" b="1" dirty="0" smtClean="0"/>
              <a:t>Training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Jessica Farfan </a:t>
            </a:r>
          </a:p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56" y="0"/>
            <a:ext cx="7024744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Deposit Record/ Receipts for Income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6777317" cy="4232429"/>
          </a:xfrm>
        </p:spPr>
        <p:txBody>
          <a:bodyPr/>
          <a:lstStyle/>
          <a:p>
            <a:r>
              <a:rPr lang="en-US" sz="1800" b="1" dirty="0" smtClean="0"/>
              <a:t>Depositing and Recording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 smtClean="0"/>
              <a:t>Deposit money within 7 days of receiving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 smtClean="0"/>
              <a:t>If you will be receiving cash- have a cash box you can lock.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 smtClean="0"/>
              <a:t>Fill out a deposit record- must be provided to anyone the club receives funds from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 smtClean="0"/>
              <a:t>If you make a mistake on deposit record, mark VOID and keep for your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 smtClean="0"/>
              <a:t>For fundraisers, you may use the  8.8 Monthly Statement of Cash Collections Form if you are unable to provide deposit records.  </a:t>
            </a:r>
          </a:p>
          <a:p>
            <a:pPr marL="365760" lvl="1" indent="0">
              <a:buNone/>
            </a:pPr>
            <a:endParaRPr lang="en-US" sz="1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2421014"/>
            <a:ext cx="60960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9" y="6205954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Don’t forget to record in your </a:t>
            </a:r>
            <a:r>
              <a:rPr lang="en-US" sz="1600" b="1" dirty="0" smtClean="0"/>
              <a:t>Check </a:t>
            </a:r>
            <a:r>
              <a:rPr lang="en-US" sz="1600" b="1" dirty="0"/>
              <a:t>R</a:t>
            </a:r>
            <a:r>
              <a:rPr lang="en-US" sz="1600" b="1" dirty="0" smtClean="0"/>
              <a:t>egister and Ledger! </a:t>
            </a:r>
            <a:endParaRPr lang="en-US" sz="1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3863170"/>
            <a:ext cx="609600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7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23" y="30239"/>
            <a:ext cx="7024744" cy="1143000"/>
          </a:xfrm>
        </p:spPr>
        <p:txBody>
          <a:bodyPr/>
          <a:lstStyle/>
          <a:p>
            <a:r>
              <a:rPr lang="en-US" b="1" dirty="0" smtClean="0"/>
              <a:t>Fundraising Guidelines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2" y="990600"/>
            <a:ext cx="47737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47" y="990600"/>
            <a:ext cx="1752600" cy="35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3067" y="46482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Any fundraisers that were not included in the initial budget will have to be approved by your 4-H club’s youth members.</a:t>
            </a:r>
          </a:p>
          <a:p>
            <a:pPr algn="ctr"/>
            <a:r>
              <a:rPr lang="en-US" sz="1400" b="1" dirty="0" smtClean="0"/>
              <a:t>  </a:t>
            </a:r>
          </a:p>
          <a:p>
            <a:pPr algn="ctr"/>
            <a:r>
              <a:rPr lang="en-US" sz="1400" b="1" u="sng" dirty="0" smtClean="0"/>
              <a:t>All fundraising activities must be approved by the county director using the Fundraising Approval Form 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1792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928" y="11430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Donation </a:t>
            </a:r>
            <a:br>
              <a:rPr lang="en-US" b="1" dirty="0" smtClean="0"/>
            </a:br>
            <a:r>
              <a:rPr lang="en-US" b="1" dirty="0" smtClean="0"/>
              <a:t>Receipts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565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652236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4-H Clubs need to provide a donation receipt to anyone who donated cash or non- cash items.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Spending Money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935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Your turn: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Fill out a check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42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Sample Check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629400" cy="39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62" y="8467"/>
            <a:ext cx="7024744" cy="1143000"/>
          </a:xfrm>
        </p:spPr>
        <p:txBody>
          <a:bodyPr/>
          <a:lstStyle/>
          <a:p>
            <a:r>
              <a:rPr lang="en-US" b="1" dirty="0" smtClean="0"/>
              <a:t>Checking Account Register 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65" y="1066800"/>
            <a:ext cx="5350669" cy="37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876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Always ask for a receipt when paying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Do not sign a check until you have the receipt or bill in front of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Club Check </a:t>
            </a:r>
            <a:br>
              <a:rPr lang="en-US" b="1" dirty="0" smtClean="0"/>
            </a:br>
            <a:r>
              <a:rPr lang="en-US" b="1" dirty="0" smtClean="0"/>
              <a:t>Request Form 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429000" cy="486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667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No reimbursements without a receipt or a completed Missing Receipts Form (8.10)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858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Checkbook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Balancing Form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04522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6372" y="22860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Find the ending balance amount on your bank statement and write it 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Add any deposits that have not cleared to the balance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Subtract any remaining checks that have not cleared from the total above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balance should match your monthly bank register balance.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Reports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2202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You are Club Treasurer:</a:t>
            </a:r>
            <a:br>
              <a:rPr lang="en-US" b="1" dirty="0" smtClean="0"/>
            </a:br>
            <a:r>
              <a:rPr lang="en-US" b="1" dirty="0" smtClean="0"/>
              <a:t>What Now?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816350"/>
          </a:xfrm>
        </p:spPr>
        <p:txBody>
          <a:bodyPr/>
          <a:lstStyle/>
          <a:p>
            <a:pPr algn="ctr"/>
            <a:r>
              <a:rPr lang="en-US" sz="2800" dirty="0" smtClean="0"/>
              <a:t>As Club Treasurer, you will be responsible for keeping record of all of the club’s finances and enforcing the ethical and fair usage of the club’s budget. </a:t>
            </a:r>
          </a:p>
          <a:p>
            <a:pPr algn="ctr"/>
            <a:r>
              <a:rPr lang="en-US" sz="2800" dirty="0" smtClean="0"/>
              <a:t>You will account for all of the incoming/outgoing money. </a:t>
            </a:r>
          </a:p>
          <a:p>
            <a:pPr marL="6858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 smtClean="0"/>
              <a:t>Thank you for taking on this job!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1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Club Monthly Report 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048000" cy="42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20574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Each month you will need to report to your club what the status of your funds are.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Ask your team what other information they would find helpful to understand or aid in the budget planning during these meetings.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70" y="28222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Annual Financial Report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9" y="1066800"/>
            <a:ext cx="38015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00200"/>
            <a:ext cx="396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Refer to your monthly bank statement (this should include total income, total expenses, closing balance and any fees) and monthly Checkbook Balancing form to complete your report. </a:t>
            </a:r>
            <a:endParaRPr lang="en-US" sz="2400" dirty="0" smtClean="0"/>
          </a:p>
          <a:p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This </a:t>
            </a:r>
            <a:r>
              <a:rPr lang="en-US" sz="2400" dirty="0" smtClean="0"/>
              <a:t>balance should be what you see on your June bank statement.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6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4-H Club Peer Review Committee Report </a:t>
            </a:r>
            <a:endParaRPr lang="en-U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3" y="1219200"/>
            <a:ext cx="2663986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75" y="1219200"/>
            <a:ext cx="2857499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288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Page 1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6831804" y="1811570"/>
            <a:ext cx="6238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/>
              <a:t>Page 2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262489" y="1208818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Form a Peer Review Team to look at your work and open a forum for feedback for the following year. 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Team should include: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2--4-H Adult Volunteers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2--4-H members</a:t>
            </a:r>
          </a:p>
          <a:p>
            <a:pPr lvl="1"/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b="1" dirty="0" smtClean="0"/>
              <a:t>Team should not include the Treasurer, relatives of the Treasurer or anyone who has authority to sign checks.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614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289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Annual Inventory Report</a:t>
            </a:r>
            <a:endParaRPr lang="en-US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4289"/>
            <a:ext cx="332976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1151467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Any </a:t>
            </a:r>
            <a:r>
              <a:rPr lang="en-US" sz="2800" dirty="0" smtClean="0"/>
              <a:t>item </a:t>
            </a:r>
            <a:r>
              <a:rPr lang="en-US" sz="2800" dirty="0" smtClean="0"/>
              <a:t>must </a:t>
            </a:r>
            <a:r>
              <a:rPr lang="en-US" sz="2800" dirty="0" smtClean="0"/>
              <a:t>be included in Form 6.2, the Annual Inventory Report</a:t>
            </a:r>
          </a:p>
          <a:p>
            <a:r>
              <a:rPr lang="en-US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I</a:t>
            </a:r>
            <a:r>
              <a:rPr lang="en-US" sz="2800" dirty="0" smtClean="0"/>
              <a:t>nventory </a:t>
            </a:r>
            <a:r>
              <a:rPr lang="en-US" sz="2800" dirty="0" smtClean="0"/>
              <a:t>items valued at $1,500 must be entered in the 4-H Annual Financial Reporting System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3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Duties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Meet with your team of officers and advisors to develop a budget for the upcoming year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Provide your team with current </a:t>
            </a:r>
            <a:r>
              <a:rPr lang="en-US" sz="2800" dirty="0" smtClean="0"/>
              <a:t>ledgers at meetings</a:t>
            </a:r>
            <a:endParaRPr lang="en-US" sz="2800" dirty="0"/>
          </a:p>
          <a:p>
            <a:r>
              <a:rPr lang="en-US" sz="2800" dirty="0"/>
              <a:t>Report on Income and Spending </a:t>
            </a:r>
            <a:r>
              <a:rPr lang="en-US" sz="2800" dirty="0" smtClean="0"/>
              <a:t>at meetings</a:t>
            </a:r>
            <a:endParaRPr lang="en-US" sz="2800" dirty="0"/>
          </a:p>
          <a:p>
            <a:r>
              <a:rPr lang="en-US" sz="2800" dirty="0" smtClean="0"/>
              <a:t>Maintain </a:t>
            </a:r>
            <a:r>
              <a:rPr lang="en-US" sz="2800" dirty="0" smtClean="0"/>
              <a:t>financial records </a:t>
            </a:r>
            <a:endParaRPr lang="en-US" sz="2400" b="1" dirty="0"/>
          </a:p>
          <a:p>
            <a:r>
              <a:rPr lang="en-US" sz="2800" dirty="0" smtClean="0"/>
              <a:t>Keep </a:t>
            </a:r>
            <a:r>
              <a:rPr lang="en-US" sz="2800" dirty="0" smtClean="0"/>
              <a:t>an inventory list of club property/equipment. </a:t>
            </a:r>
            <a:endParaRPr lang="en-US" sz="2800" dirty="0" smtClean="0"/>
          </a:p>
          <a:p>
            <a:r>
              <a:rPr lang="en-US" sz="2800" dirty="0"/>
              <a:t>Complete your Treasurer’s </a:t>
            </a:r>
            <a:r>
              <a:rPr lang="en-US" sz="2800" dirty="0" smtClean="0"/>
              <a:t>Checklist</a:t>
            </a:r>
          </a:p>
          <a:p>
            <a:r>
              <a:rPr lang="en-US" sz="2800" dirty="0"/>
              <a:t>Complete your Annual Financial </a:t>
            </a:r>
            <a:r>
              <a:rPr lang="en-US" sz="2800" dirty="0" smtClean="0"/>
              <a:t>Report</a:t>
            </a:r>
            <a:endParaRPr lang="en-US" sz="2800" dirty="0"/>
          </a:p>
          <a:p>
            <a:r>
              <a:rPr lang="en-US" sz="2800" b="1" dirty="0"/>
              <a:t>Don’t forget to train next year’s Treasurer!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64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Ledgers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8183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b="1" dirty="0" smtClean="0"/>
              <a:t>4-H Club Ledgers- </a:t>
            </a:r>
            <a:r>
              <a:rPr lang="en-US" b="1" dirty="0" smtClean="0">
                <a:solidFill>
                  <a:srgbClr val="FF0000"/>
                </a:solidFill>
              </a:rPr>
              <a:t>Monthly Report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29000" cy="411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2143" y="1776771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This form is used to record income and expenses to the club on a monthly basis.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Note: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You will be placing your receipts of income, statements of cash collections, etc. in the </a:t>
            </a:r>
            <a:r>
              <a:rPr lang="en-US" sz="1400" u="sng" dirty="0" smtClean="0"/>
              <a:t>Deposit Record-Receipts of income tab </a:t>
            </a:r>
            <a:r>
              <a:rPr lang="en-US" sz="1400" dirty="0" smtClean="0"/>
              <a:t>of your binder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You will be placing your monthly bank statements, check request forms, canceled and voided checks in the </a:t>
            </a:r>
            <a:r>
              <a:rPr lang="en-US" sz="1400" u="sng" dirty="0" smtClean="0"/>
              <a:t>Checkbook Balancing Form tab </a:t>
            </a:r>
            <a:r>
              <a:rPr lang="en-US" sz="1400" dirty="0" smtClean="0"/>
              <a:t>of your binder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33" y="4419600"/>
            <a:ext cx="3467100" cy="13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4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/>
              <a:t>4-H </a:t>
            </a:r>
            <a:r>
              <a:rPr lang="en-US" sz="3300" b="1" dirty="0" smtClean="0"/>
              <a:t>Club Project Ledger- Monthly</a:t>
            </a:r>
            <a:endParaRPr lang="en-US" sz="33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43356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812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These are ledgers meant for any separate or specific project groups, large projects and fundraising events.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This should aid you in determining  if a fundraiser was successful or not.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Budgets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946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Club Budget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44132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6764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Look at last year’s numbers to prepare for the upcoming. Know what you are starting out with.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Plan out your fundraising events and income estimates.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Be realistic and know your fixed expenses.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Be specific on what you will be spending on and costs.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Subtract your expenses from your expected income- this should show you if you need to make adjustments to your budget.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A copy of the approved budget must be submitted to the UCCE office for review  by the county director or designee by whatever date the local office establishes.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12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95400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/>
              <a:t>Income </a:t>
            </a:r>
            <a:br>
              <a:rPr lang="en-US" sz="8800" b="1" dirty="0"/>
            </a:br>
            <a:r>
              <a:rPr lang="en-US" sz="8800" b="1" dirty="0"/>
              <a:t>&amp;</a:t>
            </a:r>
            <a:br>
              <a:rPr lang="en-US" sz="8800" b="1" dirty="0"/>
            </a:br>
            <a:r>
              <a:rPr lang="en-US" sz="8800" b="1" dirty="0"/>
              <a:t>Fundraising </a:t>
            </a:r>
          </a:p>
        </p:txBody>
      </p:sp>
    </p:spTree>
    <p:extLst>
      <p:ext uri="{BB962C8B-B14F-4D97-AF65-F5344CB8AC3E}">
        <p14:creationId xmlns:p14="http://schemas.microsoft.com/office/powerpoint/2010/main" val="13738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UC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UCCE PowerPoint Template</Template>
  <TotalTime>3461</TotalTime>
  <Words>776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ANRBrand_UCCE</vt:lpstr>
      <vt:lpstr>Custom Design</vt:lpstr>
      <vt:lpstr>Treasurer’s Training </vt:lpstr>
      <vt:lpstr>You are Club Treasurer: What Now? </vt:lpstr>
      <vt:lpstr>General Duties </vt:lpstr>
      <vt:lpstr>Ledgers</vt:lpstr>
      <vt:lpstr>4-H Club Ledgers- Monthly Report</vt:lpstr>
      <vt:lpstr>4-H Club Project Ledger- Monthly</vt:lpstr>
      <vt:lpstr>Budgets</vt:lpstr>
      <vt:lpstr>Club Budget</vt:lpstr>
      <vt:lpstr>PowerPoint Presentation</vt:lpstr>
      <vt:lpstr>Deposit Record/ Receipts for Income</vt:lpstr>
      <vt:lpstr>Fundraising Guidelines</vt:lpstr>
      <vt:lpstr>Donation  Receipts</vt:lpstr>
      <vt:lpstr>Spending Money </vt:lpstr>
      <vt:lpstr>Your turn:  Fill out a check</vt:lpstr>
      <vt:lpstr>Sample Check </vt:lpstr>
      <vt:lpstr>Checking Account Register </vt:lpstr>
      <vt:lpstr>Club Check  Request Form </vt:lpstr>
      <vt:lpstr>Checkbook  Balancing Form </vt:lpstr>
      <vt:lpstr>Reports </vt:lpstr>
      <vt:lpstr>Club Monthly Report </vt:lpstr>
      <vt:lpstr>Annual Financial Report</vt:lpstr>
      <vt:lpstr>4-H Club Peer Review Committee Report </vt:lpstr>
      <vt:lpstr>Annual Inventory Report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Jessica</cp:lastModifiedBy>
  <cp:revision>51</cp:revision>
  <dcterms:created xsi:type="dcterms:W3CDTF">2018-09-10T20:18:17Z</dcterms:created>
  <dcterms:modified xsi:type="dcterms:W3CDTF">2018-11-10T09:29:29Z</dcterms:modified>
</cp:coreProperties>
</file>